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2"/>
  </p:notesMasterIdLst>
  <p:sldIdLst>
    <p:sldId id="256" r:id="rId2"/>
    <p:sldId id="271" r:id="rId3"/>
    <p:sldId id="257" r:id="rId4"/>
    <p:sldId id="258" r:id="rId5"/>
    <p:sldId id="263" r:id="rId6"/>
    <p:sldId id="272" r:id="rId7"/>
    <p:sldId id="289" r:id="rId8"/>
    <p:sldId id="265" r:id="rId9"/>
    <p:sldId id="286" r:id="rId10"/>
    <p:sldId id="259" r:id="rId11"/>
    <p:sldId id="267" r:id="rId12"/>
    <p:sldId id="266" r:id="rId13"/>
    <p:sldId id="273" r:id="rId14"/>
    <p:sldId id="294" r:id="rId15"/>
    <p:sldId id="274" r:id="rId16"/>
    <p:sldId id="275" r:id="rId17"/>
    <p:sldId id="277" r:id="rId18"/>
    <p:sldId id="278" r:id="rId19"/>
    <p:sldId id="279" r:id="rId20"/>
    <p:sldId id="281" r:id="rId21"/>
    <p:sldId id="280" r:id="rId22"/>
    <p:sldId id="282" r:id="rId23"/>
    <p:sldId id="283" r:id="rId24"/>
    <p:sldId id="284" r:id="rId25"/>
    <p:sldId id="290" r:id="rId26"/>
    <p:sldId id="293" r:id="rId27"/>
    <p:sldId id="292" r:id="rId28"/>
    <p:sldId id="295" r:id="rId29"/>
    <p:sldId id="285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5" autoAdjust="0"/>
  </p:normalViewPr>
  <p:slideViewPr>
    <p:cSldViewPr>
      <p:cViewPr>
        <p:scale>
          <a:sx n="70" d="100"/>
          <a:sy n="70" d="100"/>
        </p:scale>
        <p:origin x="-912" y="-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ylee\Desktop\Rourke%20Farms%202018%20Organic%20Trials\2018_Barley%20Trial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ylee\Desktop\Rourke%20Farms%202018%20Organic%20Trials\Soybeans%20and%20barle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ylee\Desktop\Rourke%20Farms%202018%20Organic%20Trials\2018_Field%20Pea%20Tri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ylee\Desktop\2018_Soybean%20Tr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Barley bu/ac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Yield</c:v>
                </c:pt>
              </c:strCache>
            </c:strRef>
          </c:tx>
          <c:invertIfNegative val="0"/>
          <c:cat>
            <c:strRef>
              <c:f>Sheet2!$A$5:$A$11</c:f>
              <c:strCache>
                <c:ptCount val="7"/>
                <c:pt idx="0">
                  <c:v>Newdale</c:v>
                </c:pt>
                <c:pt idx="1">
                  <c:v>AC Metcalfe</c:v>
                </c:pt>
                <c:pt idx="2">
                  <c:v>CDC Cowboy</c:v>
                </c:pt>
                <c:pt idx="3">
                  <c:v>Conlon</c:v>
                </c:pt>
                <c:pt idx="4">
                  <c:v>CDC Maverick</c:v>
                </c:pt>
                <c:pt idx="5">
                  <c:v>Lowe</c:v>
                </c:pt>
                <c:pt idx="6">
                  <c:v>Blend </c:v>
                </c:pt>
              </c:strCache>
            </c:strRef>
          </c:cat>
          <c:val>
            <c:numRef>
              <c:f>Sheet2!$B$5:$B$11</c:f>
              <c:numCache>
                <c:formatCode>General</c:formatCode>
                <c:ptCount val="7"/>
                <c:pt idx="0">
                  <c:v>92.03</c:v>
                </c:pt>
                <c:pt idx="1">
                  <c:v>89.4</c:v>
                </c:pt>
                <c:pt idx="2">
                  <c:v>67.3</c:v>
                </c:pt>
                <c:pt idx="3">
                  <c:v>68.6</c:v>
                </c:pt>
                <c:pt idx="4">
                  <c:v>77.45</c:v>
                </c:pt>
                <c:pt idx="5">
                  <c:v>85.83</c:v>
                </c:pt>
                <c:pt idx="6">
                  <c:v>86.63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917816"/>
        <c:axId val="-2102230216"/>
      </c:barChart>
      <c:catAx>
        <c:axId val="-21219178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2230216"/>
        <c:crosses val="autoZero"/>
        <c:auto val="1"/>
        <c:lblAlgn val="ctr"/>
        <c:lblOffset val="100"/>
        <c:noMultiLvlLbl val="0"/>
      </c:catAx>
      <c:valAx>
        <c:axId val="-2102230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1917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Wheat </a:t>
            </a:r>
            <a:r>
              <a:rPr lang="en-US" dirty="0" err="1" smtClean="0"/>
              <a:t>bu</a:t>
            </a:r>
            <a:r>
              <a:rPr lang="en-US" dirty="0" smtClean="0"/>
              <a:t>/acre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Bu/acre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AAC Brandon</c:v>
                </c:pt>
                <c:pt idx="1">
                  <c:v>CDC Landmark</c:v>
                </c:pt>
                <c:pt idx="2">
                  <c:v>CDC Plentiful </c:v>
                </c:pt>
                <c:pt idx="3">
                  <c:v>AAC Tisdale</c:v>
                </c:pt>
                <c:pt idx="4">
                  <c:v>Carberry</c:v>
                </c:pt>
                <c:pt idx="5">
                  <c:v>Waskata</c:v>
                </c:pt>
                <c:pt idx="6">
                  <c:v>SY Sovite</c:v>
                </c:pt>
                <c:pt idx="7">
                  <c:v>WFG 1001</c:v>
                </c:pt>
                <c:pt idx="8">
                  <c:v>Blend </c:v>
                </c:pt>
                <c:pt idx="9">
                  <c:v>Red Fife</c:v>
                </c:pt>
                <c:pt idx="10">
                  <c:v>Kamut </c:v>
                </c:pt>
                <c:pt idx="11">
                  <c:v>Spelt </c:v>
                </c:pt>
                <c:pt idx="12">
                  <c:v>Emmer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54.1</c:v>
                </c:pt>
                <c:pt idx="1">
                  <c:v>45.03</c:v>
                </c:pt>
                <c:pt idx="2">
                  <c:v>43.4</c:v>
                </c:pt>
                <c:pt idx="3">
                  <c:v>54.4</c:v>
                </c:pt>
                <c:pt idx="4">
                  <c:v>47.05</c:v>
                </c:pt>
                <c:pt idx="5">
                  <c:v>47.43</c:v>
                </c:pt>
                <c:pt idx="6">
                  <c:v>48.27</c:v>
                </c:pt>
                <c:pt idx="7">
                  <c:v>54.33</c:v>
                </c:pt>
                <c:pt idx="8">
                  <c:v>53.67</c:v>
                </c:pt>
                <c:pt idx="9">
                  <c:v>45.05</c:v>
                </c:pt>
                <c:pt idx="10">
                  <c:v>47.67</c:v>
                </c:pt>
                <c:pt idx="11">
                  <c:v>33.75</c:v>
                </c:pt>
                <c:pt idx="12">
                  <c:v>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61141864"/>
        <c:axId val="-2060862696"/>
      </c:barChart>
      <c:catAx>
        <c:axId val="-2061141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60862696"/>
        <c:crosses val="autoZero"/>
        <c:auto val="1"/>
        <c:lblAlgn val="ctr"/>
        <c:lblOffset val="100"/>
        <c:noMultiLvlLbl val="0"/>
      </c:catAx>
      <c:valAx>
        <c:axId val="-2060862696"/>
        <c:scaling>
          <c:orientation val="minMax"/>
          <c:max val="60.0"/>
          <c:min val="30.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-2061141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 smtClean="0"/>
              <a:t>Soybeans</a:t>
            </a:r>
            <a:r>
              <a:rPr lang="en-CA" baseline="0" dirty="0" smtClean="0"/>
              <a:t> +/- Barley</a:t>
            </a:r>
            <a:endParaRPr lang="en-CA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Barley</c:v>
          </c:tx>
          <c:invertIfNegative val="0"/>
          <c:cat>
            <c:strRef>
              <c:f>Data!$A$4:$A$11</c:f>
              <c:strCache>
                <c:ptCount val="8"/>
                <c:pt idx="0">
                  <c:v>Soybeans + Barley</c:v>
                </c:pt>
                <c:pt idx="1">
                  <c:v>Soybeans + Barley</c:v>
                </c:pt>
                <c:pt idx="2">
                  <c:v>Soybeans + Barley</c:v>
                </c:pt>
                <c:pt idx="3">
                  <c:v>Soybeans + Barley</c:v>
                </c:pt>
                <c:pt idx="4">
                  <c:v>Soybeans - Barley</c:v>
                </c:pt>
                <c:pt idx="5">
                  <c:v>Soybeans - Barley</c:v>
                </c:pt>
                <c:pt idx="6">
                  <c:v>Soybeans - Barley</c:v>
                </c:pt>
                <c:pt idx="7">
                  <c:v>Soybeans - Barley</c:v>
                </c:pt>
              </c:strCache>
            </c:strRef>
          </c:cat>
          <c:val>
            <c:numRef>
              <c:f>Data!$G$4:$G$11</c:f>
              <c:numCache>
                <c:formatCode>0.0</c:formatCode>
                <c:ptCount val="8"/>
                <c:pt idx="0">
                  <c:v>37.6</c:v>
                </c:pt>
                <c:pt idx="1">
                  <c:v>33.7</c:v>
                </c:pt>
                <c:pt idx="2">
                  <c:v>42.2</c:v>
                </c:pt>
                <c:pt idx="3">
                  <c:v>43.2</c:v>
                </c:pt>
                <c:pt idx="4">
                  <c:v>0.0</c:v>
                </c:pt>
                <c:pt idx="5">
                  <c:v>0.4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v>Soybeans</c:v>
          </c:tx>
          <c:invertIfNegative val="0"/>
          <c:cat>
            <c:strRef>
              <c:f>Data!$A$4:$A$11</c:f>
              <c:strCache>
                <c:ptCount val="8"/>
                <c:pt idx="0">
                  <c:v>Soybeans + Barley</c:v>
                </c:pt>
                <c:pt idx="1">
                  <c:v>Soybeans + Barley</c:v>
                </c:pt>
                <c:pt idx="2">
                  <c:v>Soybeans + Barley</c:v>
                </c:pt>
                <c:pt idx="3">
                  <c:v>Soybeans + Barley</c:v>
                </c:pt>
                <c:pt idx="4">
                  <c:v>Soybeans - Barley</c:v>
                </c:pt>
                <c:pt idx="5">
                  <c:v>Soybeans - Barley</c:v>
                </c:pt>
                <c:pt idx="6">
                  <c:v>Soybeans - Barley</c:v>
                </c:pt>
                <c:pt idx="7">
                  <c:v>Soybeans - Barley</c:v>
                </c:pt>
              </c:strCache>
            </c:strRef>
          </c:cat>
          <c:val>
            <c:numRef>
              <c:f>Data!$H$4:$H$11</c:f>
              <c:numCache>
                <c:formatCode>0.0</c:formatCode>
                <c:ptCount val="8"/>
                <c:pt idx="0">
                  <c:v>1.4</c:v>
                </c:pt>
                <c:pt idx="1">
                  <c:v>4.2</c:v>
                </c:pt>
                <c:pt idx="2">
                  <c:v>4.2</c:v>
                </c:pt>
                <c:pt idx="3">
                  <c:v>5.4</c:v>
                </c:pt>
                <c:pt idx="4">
                  <c:v>8.0</c:v>
                </c:pt>
                <c:pt idx="5">
                  <c:v>10.0</c:v>
                </c:pt>
                <c:pt idx="6">
                  <c:v>11.5</c:v>
                </c:pt>
                <c:pt idx="7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61416328"/>
        <c:axId val="-2099054104"/>
      </c:barChart>
      <c:catAx>
        <c:axId val="-2061416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9054104"/>
        <c:crosses val="autoZero"/>
        <c:auto val="1"/>
        <c:lblAlgn val="ctr"/>
        <c:lblOffset val="100"/>
        <c:noMultiLvlLbl val="0"/>
      </c:catAx>
      <c:valAx>
        <c:axId val="-2099054104"/>
        <c:scaling>
          <c:orientation val="minMax"/>
          <c:max val="50.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-2061416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Peas,</a:t>
            </a:r>
            <a:r>
              <a:rPr lang="en-CA" baseline="0"/>
              <a:t> Barley, Mustard bu/ac</a:t>
            </a:r>
            <a:endParaRPr lang="en-CA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Peas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CDC Spectrum</c:v>
                </c:pt>
                <c:pt idx="1">
                  <c:v>AAC Ardill</c:v>
                </c:pt>
                <c:pt idx="2">
                  <c:v>AAC Carver</c:v>
                </c:pt>
                <c:pt idx="3">
                  <c:v>CDC Armarillo</c:v>
                </c:pt>
                <c:pt idx="4">
                  <c:v>CDC Inca</c:v>
                </c:pt>
                <c:pt idx="5">
                  <c:v>4010</c:v>
                </c:pt>
                <c:pt idx="6">
                  <c:v>Blend </c:v>
                </c:pt>
                <c:pt idx="7">
                  <c:v>CDC Spectrum &amp; mustard</c:v>
                </c:pt>
                <c:pt idx="8">
                  <c:v>CDC Sp. &amp; barley</c:v>
                </c:pt>
                <c:pt idx="9">
                  <c:v>CDC Sp. &amp; red clover</c:v>
                </c:pt>
                <c:pt idx="10">
                  <c:v>CDC Sp, Bly, Must, R. Clover</c:v>
                </c:pt>
              </c:strCache>
            </c:strRef>
          </c:cat>
          <c:val>
            <c:numRef>
              <c:f>Sheet1!$C$2:$C$12</c:f>
              <c:numCache>
                <c:formatCode>0.0</c:formatCode>
                <c:ptCount val="11"/>
                <c:pt idx="0">
                  <c:v>7.544833333333333</c:v>
                </c:pt>
                <c:pt idx="1">
                  <c:v>8.124633333333333</c:v>
                </c:pt>
                <c:pt idx="2">
                  <c:v>8.674700000000001</c:v>
                </c:pt>
                <c:pt idx="3">
                  <c:v>9.076100000000002</c:v>
                </c:pt>
                <c:pt idx="4">
                  <c:v>6.084926666666665</c:v>
                </c:pt>
                <c:pt idx="5">
                  <c:v>9.073126666666668</c:v>
                </c:pt>
                <c:pt idx="6">
                  <c:v>9.142999999999998</c:v>
                </c:pt>
                <c:pt idx="7">
                  <c:v>5.262799999999999</c:v>
                </c:pt>
                <c:pt idx="8">
                  <c:v>9.120700000000001</c:v>
                </c:pt>
                <c:pt idx="9">
                  <c:v>7.34116</c:v>
                </c:pt>
                <c:pt idx="10">
                  <c:v>7.058693333333334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Barley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CDC Spectrum</c:v>
                </c:pt>
                <c:pt idx="1">
                  <c:v>AAC Ardill</c:v>
                </c:pt>
                <c:pt idx="2">
                  <c:v>AAC Carver</c:v>
                </c:pt>
                <c:pt idx="3">
                  <c:v>CDC Armarillo</c:v>
                </c:pt>
                <c:pt idx="4">
                  <c:v>CDC Inca</c:v>
                </c:pt>
                <c:pt idx="5">
                  <c:v>4010</c:v>
                </c:pt>
                <c:pt idx="6">
                  <c:v>Blend </c:v>
                </c:pt>
                <c:pt idx="7">
                  <c:v>CDC Spectrum &amp; mustard</c:v>
                </c:pt>
                <c:pt idx="8">
                  <c:v>CDC Sp. &amp; barley</c:v>
                </c:pt>
                <c:pt idx="9">
                  <c:v>CDC Sp. &amp; red clover</c:v>
                </c:pt>
                <c:pt idx="10">
                  <c:v>CDC Sp, Bly, Must, R. Clover</c:v>
                </c:pt>
              </c:strCache>
            </c:strRef>
          </c:cat>
          <c:val>
            <c:numRef>
              <c:f>Sheet1!$E$2:$E$12</c:f>
              <c:numCache>
                <c:formatCode>0.0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12.683125</c:v>
                </c:pt>
                <c:pt idx="9">
                  <c:v>0.0</c:v>
                </c:pt>
                <c:pt idx="10">
                  <c:v>9.743241666666664</c:v>
                </c:pt>
              </c:numCache>
            </c:numRef>
          </c:val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Mustard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CDC Spectrum</c:v>
                </c:pt>
                <c:pt idx="1">
                  <c:v>AAC Ardill</c:v>
                </c:pt>
                <c:pt idx="2">
                  <c:v>AAC Carver</c:v>
                </c:pt>
                <c:pt idx="3">
                  <c:v>CDC Armarillo</c:v>
                </c:pt>
                <c:pt idx="4">
                  <c:v>CDC Inca</c:v>
                </c:pt>
                <c:pt idx="5">
                  <c:v>4010</c:v>
                </c:pt>
                <c:pt idx="6">
                  <c:v>Blend </c:v>
                </c:pt>
                <c:pt idx="7">
                  <c:v>CDC Spectrum &amp; mustard</c:v>
                </c:pt>
                <c:pt idx="8">
                  <c:v>CDC Sp. &amp; barley</c:v>
                </c:pt>
                <c:pt idx="9">
                  <c:v>CDC Sp. &amp; red clover</c:v>
                </c:pt>
                <c:pt idx="10">
                  <c:v>CDC Sp, Bly, Must, R. Clover</c:v>
                </c:pt>
              </c:strCache>
            </c:strRef>
          </c:cat>
          <c:val>
            <c:numRef>
              <c:f>Sheet1!$G$2:$G$12</c:f>
              <c:numCache>
                <c:formatCode>0.0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3.145192</c:v>
                </c:pt>
                <c:pt idx="8">
                  <c:v>0.0</c:v>
                </c:pt>
                <c:pt idx="9">
                  <c:v>0.0</c:v>
                </c:pt>
                <c:pt idx="10">
                  <c:v>1.967752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36850232"/>
        <c:axId val="-2060522824"/>
        <c:axId val="0"/>
      </c:bar3DChart>
      <c:catAx>
        <c:axId val="2036850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60522824"/>
        <c:crosses val="autoZero"/>
        <c:auto val="1"/>
        <c:lblAlgn val="ctr"/>
        <c:lblOffset val="100"/>
        <c:noMultiLvlLbl val="0"/>
      </c:catAx>
      <c:valAx>
        <c:axId val="-206052282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crossAx val="20368502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dirty="0" smtClean="0"/>
              <a:t>Soybeans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Yield bu/ac</c:v>
                </c:pt>
              </c:strCache>
            </c:strRef>
          </c:tx>
          <c:invertIfNegative val="0"/>
          <c:cat>
            <c:strRef>
              <c:f>Sheet2!$A$2:$A$15</c:f>
              <c:strCache>
                <c:ptCount val="14"/>
                <c:pt idx="0">
                  <c:v>Kebek</c:v>
                </c:pt>
                <c:pt idx="1">
                  <c:v>Co-op #11</c:v>
                </c:pt>
                <c:pt idx="2">
                  <c:v>Blend  </c:v>
                </c:pt>
                <c:pt idx="3">
                  <c:v>IYT-2017 #33</c:v>
                </c:pt>
                <c:pt idx="4">
                  <c:v>OAC Prudence</c:v>
                </c:pt>
                <c:pt idx="5">
                  <c:v>Kyle Angus  </c:v>
                </c:pt>
                <c:pt idx="6">
                  <c:v>IYT-2017 #39</c:v>
                </c:pt>
                <c:pt idx="7">
                  <c:v>Co-op #6</c:v>
                </c:pt>
                <c:pt idx="8">
                  <c:v>AAC Edwards  </c:v>
                </c:pt>
                <c:pt idx="9">
                  <c:v>Anser </c:v>
                </c:pt>
                <c:pt idx="10">
                  <c:v>Co-op #12</c:v>
                </c:pt>
                <c:pt idx="11">
                  <c:v>Co-op #13</c:v>
                </c:pt>
                <c:pt idx="12">
                  <c:v>IYT-2017 #6</c:v>
                </c:pt>
                <c:pt idx="13">
                  <c:v>IYT-2017 #77</c:v>
                </c:pt>
              </c:strCache>
            </c:strRef>
          </c:cat>
          <c:val>
            <c:numRef>
              <c:f>Sheet2!$B$2:$B$15</c:f>
              <c:numCache>
                <c:formatCode>0.0</c:formatCode>
                <c:ptCount val="14"/>
                <c:pt idx="0">
                  <c:v>6.139933333333334</c:v>
                </c:pt>
                <c:pt idx="1">
                  <c:v>5.396599999999998</c:v>
                </c:pt>
                <c:pt idx="2">
                  <c:v>3.895066666666667</c:v>
                </c:pt>
                <c:pt idx="3">
                  <c:v>3.961966666666667</c:v>
                </c:pt>
                <c:pt idx="4">
                  <c:v>2.7429</c:v>
                </c:pt>
                <c:pt idx="5">
                  <c:v>3.0774</c:v>
                </c:pt>
                <c:pt idx="6">
                  <c:v>2.1631</c:v>
                </c:pt>
                <c:pt idx="7">
                  <c:v>5.515533333333332</c:v>
                </c:pt>
                <c:pt idx="8">
                  <c:v>3.813299999999999</c:v>
                </c:pt>
                <c:pt idx="9">
                  <c:v>5.017499999999999</c:v>
                </c:pt>
                <c:pt idx="10">
                  <c:v>10.3249</c:v>
                </c:pt>
                <c:pt idx="11">
                  <c:v>6.050733333333334</c:v>
                </c:pt>
                <c:pt idx="12">
                  <c:v>9.4329</c:v>
                </c:pt>
                <c:pt idx="13">
                  <c:v>7.106266666666667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61348248"/>
        <c:axId val="-2060537528"/>
      </c:barChart>
      <c:catAx>
        <c:axId val="-206134824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60537528"/>
        <c:crosses val="autoZero"/>
        <c:auto val="1"/>
        <c:lblAlgn val="ctr"/>
        <c:lblOffset val="100"/>
        <c:noMultiLvlLbl val="0"/>
      </c:catAx>
      <c:valAx>
        <c:axId val="-206053752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-2061348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A28CA-5DAB-49A8-8D7D-686306A72EF1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8B00390C-CB47-4B3E-804A-A34771A6D05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CA" sz="1500" b="1" dirty="0" smtClean="0"/>
            <a:t>Green Manure</a:t>
          </a:r>
        </a:p>
        <a:p>
          <a:r>
            <a:rPr lang="en-CA" sz="1200" b="1" dirty="0" smtClean="0"/>
            <a:t>Sweet clover, vetch, annual clover, alfalfa, </a:t>
          </a:r>
          <a:r>
            <a:rPr lang="en-CA" sz="1200" b="1" dirty="0" err="1" smtClean="0"/>
            <a:t>fababeans</a:t>
          </a:r>
          <a:r>
            <a:rPr lang="en-CA" sz="1200" b="1" dirty="0" smtClean="0"/>
            <a:t>, soybeans</a:t>
          </a:r>
          <a:endParaRPr lang="en-CA" sz="1200" b="1" dirty="0"/>
        </a:p>
      </dgm:t>
    </dgm:pt>
    <dgm:pt modelId="{509A4905-4489-484C-951C-533A9F50DAA9}" type="parTrans" cxnId="{50F48329-F78B-4263-8D23-1054F064AFAF}">
      <dgm:prSet/>
      <dgm:spPr/>
      <dgm:t>
        <a:bodyPr/>
        <a:lstStyle/>
        <a:p>
          <a:endParaRPr lang="en-CA"/>
        </a:p>
      </dgm:t>
    </dgm:pt>
    <dgm:pt modelId="{21C4BC5E-DD09-4990-8857-1FECEA30BB0B}" type="sibTrans" cxnId="{50F48329-F78B-4263-8D23-1054F064AFAF}">
      <dgm:prSet/>
      <dgm:spPr/>
      <dgm:t>
        <a:bodyPr/>
        <a:lstStyle/>
        <a:p>
          <a:endParaRPr lang="en-CA"/>
        </a:p>
      </dgm:t>
    </dgm:pt>
    <dgm:pt modelId="{AB1D2D53-DB7F-4E1A-9DF5-B068807722CB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CA" sz="1500" b="1" dirty="0" smtClean="0"/>
            <a:t>Wheat -Hemp - Flax</a:t>
          </a:r>
          <a:endParaRPr lang="en-CA" sz="1500" b="1" dirty="0"/>
        </a:p>
      </dgm:t>
    </dgm:pt>
    <dgm:pt modelId="{B6FE2F64-8AC2-47CC-9C6A-51F52E34E0BB}" type="parTrans" cxnId="{C234E02C-9064-44E3-8BA3-F4E4BAF9FB22}">
      <dgm:prSet/>
      <dgm:spPr/>
      <dgm:t>
        <a:bodyPr/>
        <a:lstStyle/>
        <a:p>
          <a:endParaRPr lang="en-CA"/>
        </a:p>
      </dgm:t>
    </dgm:pt>
    <dgm:pt modelId="{4130A668-18C2-4374-9A39-9EC42FA50BF5}" type="sibTrans" cxnId="{C234E02C-9064-44E3-8BA3-F4E4BAF9FB22}">
      <dgm:prSet/>
      <dgm:spPr/>
      <dgm:t>
        <a:bodyPr/>
        <a:lstStyle/>
        <a:p>
          <a:endParaRPr lang="en-CA"/>
        </a:p>
      </dgm:t>
    </dgm:pt>
    <dgm:pt modelId="{FD2DB365-87F0-45E2-BD1E-A4471549C5C2}">
      <dgm:prSet phldrT="[Text]"/>
      <dgm:spPr>
        <a:solidFill>
          <a:srgbClr val="00B0F0"/>
        </a:solidFill>
      </dgm:spPr>
      <dgm:t>
        <a:bodyPr/>
        <a:lstStyle/>
        <a:p>
          <a:r>
            <a:rPr lang="en-CA" b="1" dirty="0" smtClean="0"/>
            <a:t>Pea/Oat/Mustard or   Soybean/Flax</a:t>
          </a:r>
        </a:p>
        <a:p>
          <a:r>
            <a:rPr lang="en-CA" b="1" dirty="0" smtClean="0"/>
            <a:t>Chickpeas/Flax</a:t>
          </a:r>
        </a:p>
        <a:p>
          <a:r>
            <a:rPr lang="en-CA" b="1" dirty="0" smtClean="0"/>
            <a:t>Dry Beans</a:t>
          </a:r>
          <a:endParaRPr lang="en-CA" b="1" dirty="0"/>
        </a:p>
      </dgm:t>
    </dgm:pt>
    <dgm:pt modelId="{96C1DC12-9581-49D6-8866-32CFF5F1AE87}" type="parTrans" cxnId="{F1578D89-8620-492B-A732-EB0B72557DC3}">
      <dgm:prSet/>
      <dgm:spPr/>
      <dgm:t>
        <a:bodyPr/>
        <a:lstStyle/>
        <a:p>
          <a:endParaRPr lang="en-CA"/>
        </a:p>
      </dgm:t>
    </dgm:pt>
    <dgm:pt modelId="{890E3E4E-601E-4EA6-A46C-79352CC0E9F3}" type="sibTrans" cxnId="{F1578D89-8620-492B-A732-EB0B72557DC3}">
      <dgm:prSet/>
      <dgm:spPr/>
      <dgm:t>
        <a:bodyPr/>
        <a:lstStyle/>
        <a:p>
          <a:endParaRPr lang="en-CA"/>
        </a:p>
      </dgm:t>
    </dgm:pt>
    <dgm:pt modelId="{8F945CE7-6D81-4BE8-B382-34338FD93CB2}">
      <dgm:prSet phldrT="[Text]"/>
      <dgm:spPr>
        <a:solidFill>
          <a:srgbClr val="FFC000"/>
        </a:solidFill>
      </dgm:spPr>
      <dgm:t>
        <a:bodyPr/>
        <a:lstStyle/>
        <a:p>
          <a:pPr algn="ctr"/>
          <a:r>
            <a:rPr lang="en-CA" sz="900" dirty="0" smtClean="0"/>
            <a:t>Under seeded to subterranean clover, etc.</a:t>
          </a:r>
          <a:endParaRPr lang="en-CA" sz="900" dirty="0"/>
        </a:p>
      </dgm:t>
    </dgm:pt>
    <dgm:pt modelId="{BDBB6E55-9009-4F80-8B5F-5A97B8437CCA}" type="parTrans" cxnId="{9BEDA724-7A68-46A2-BD59-06802EF3267B}">
      <dgm:prSet/>
      <dgm:spPr/>
      <dgm:t>
        <a:bodyPr/>
        <a:lstStyle/>
        <a:p>
          <a:endParaRPr lang="en-CA"/>
        </a:p>
      </dgm:t>
    </dgm:pt>
    <dgm:pt modelId="{B1685245-617C-41D2-826D-B0690B0EB837}" type="sibTrans" cxnId="{9BEDA724-7A68-46A2-BD59-06802EF3267B}">
      <dgm:prSet/>
      <dgm:spPr/>
      <dgm:t>
        <a:bodyPr/>
        <a:lstStyle/>
        <a:p>
          <a:endParaRPr lang="en-CA"/>
        </a:p>
      </dgm:t>
    </dgm:pt>
    <dgm:pt modelId="{8020B83E-4F18-495A-AE51-99D5A1815C25}">
      <dgm:prSet phldrT="[Text]"/>
      <dgm:spPr>
        <a:solidFill>
          <a:srgbClr val="FF0000"/>
        </a:solidFill>
      </dgm:spPr>
      <dgm:t>
        <a:bodyPr/>
        <a:lstStyle/>
        <a:p>
          <a:pPr algn="ctr"/>
          <a:r>
            <a:rPr lang="en-CA" dirty="0" smtClean="0"/>
            <a:t>Oats with clover &amp; vetch</a:t>
          </a:r>
        </a:p>
      </dgm:t>
    </dgm:pt>
    <dgm:pt modelId="{9267C774-D4E5-4FD8-9532-FF9D964B4155}" type="sibTrans" cxnId="{2BC1760D-140A-4DC1-912C-E2F9764B1FB5}">
      <dgm:prSet/>
      <dgm:spPr/>
      <dgm:t>
        <a:bodyPr/>
        <a:lstStyle/>
        <a:p>
          <a:endParaRPr lang="en-CA"/>
        </a:p>
      </dgm:t>
    </dgm:pt>
    <dgm:pt modelId="{66559897-A7AD-4A06-81A1-F7A54343132B}" type="parTrans" cxnId="{2BC1760D-140A-4DC1-912C-E2F9764B1FB5}">
      <dgm:prSet/>
      <dgm:spPr/>
      <dgm:t>
        <a:bodyPr/>
        <a:lstStyle/>
        <a:p>
          <a:endParaRPr lang="en-CA"/>
        </a:p>
      </dgm:t>
    </dgm:pt>
    <dgm:pt modelId="{AC9C8F09-5D67-402A-B55B-E502FEF5E196}" type="pres">
      <dgm:prSet presAssocID="{F08A28CA-5DAB-49A8-8D7D-686306A72E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D820B907-3A0F-439A-9930-E25AD841F012}" type="pres">
      <dgm:prSet presAssocID="{F08A28CA-5DAB-49A8-8D7D-686306A72EF1}" presName="cycle" presStyleCnt="0"/>
      <dgm:spPr/>
    </dgm:pt>
    <dgm:pt modelId="{5F5460B2-08E4-43D8-A0E1-D07779FE52EA}" type="pres">
      <dgm:prSet presAssocID="{8B00390C-CB47-4B3E-804A-A34771A6D050}" presName="nodeFirstNode" presStyleLbl="node1" presStyleIdx="0" presStyleCnt="4" custScaleX="67306" custScaleY="728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A43941B-61C9-4524-AF84-ABF7E15C35AF}" type="pres">
      <dgm:prSet presAssocID="{21C4BC5E-DD09-4990-8857-1FECEA30BB0B}" presName="sibTransFirstNode" presStyleLbl="bgShp" presStyleIdx="0" presStyleCnt="1"/>
      <dgm:spPr/>
      <dgm:t>
        <a:bodyPr/>
        <a:lstStyle/>
        <a:p>
          <a:endParaRPr lang="en-CA"/>
        </a:p>
      </dgm:t>
    </dgm:pt>
    <dgm:pt modelId="{127E070A-BAEA-48F5-89B5-D04BB06F59B7}" type="pres">
      <dgm:prSet presAssocID="{AB1D2D53-DB7F-4E1A-9DF5-B068807722CB}" presName="nodeFollowingNodes" presStyleLbl="node1" presStyleIdx="1" presStyleCnt="4" custScaleX="62410" custScaleY="61923" custRadScaleRad="128527" custRadScaleInc="1500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16DF7D-0B8C-479A-AFB7-1CBE89F27C13}" type="pres">
      <dgm:prSet presAssocID="{FD2DB365-87F0-45E2-BD1E-A4471549C5C2}" presName="nodeFollowingNodes" presStyleLbl="node1" presStyleIdx="2" presStyleCnt="4" custScaleX="66720" custScaleY="87850" custRadScaleRad="110756" custRadScaleInc="-140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B90587-F7DF-4041-937A-1D290489C58F}" type="pres">
      <dgm:prSet presAssocID="{8020B83E-4F18-495A-AE51-99D5A1815C25}" presName="nodeFollowingNodes" presStyleLbl="node1" presStyleIdx="3" presStyleCnt="4" custScaleX="63483" custScaleY="55869" custRadScaleRad="117531" custRadScaleInc="1224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BC1760D-140A-4DC1-912C-E2F9764B1FB5}" srcId="{F08A28CA-5DAB-49A8-8D7D-686306A72EF1}" destId="{8020B83E-4F18-495A-AE51-99D5A1815C25}" srcOrd="3" destOrd="0" parTransId="{66559897-A7AD-4A06-81A1-F7A54343132B}" sibTransId="{9267C774-D4E5-4FD8-9532-FF9D964B4155}"/>
    <dgm:cxn modelId="{77790E98-023C-443F-AD55-90CFF2DA4F79}" type="presOf" srcId="{8B00390C-CB47-4B3E-804A-A34771A6D050}" destId="{5F5460B2-08E4-43D8-A0E1-D07779FE52EA}" srcOrd="0" destOrd="0" presId="urn:microsoft.com/office/officeart/2005/8/layout/cycle3"/>
    <dgm:cxn modelId="{50F48329-F78B-4263-8D23-1054F064AFAF}" srcId="{F08A28CA-5DAB-49A8-8D7D-686306A72EF1}" destId="{8B00390C-CB47-4B3E-804A-A34771A6D050}" srcOrd="0" destOrd="0" parTransId="{509A4905-4489-484C-951C-533A9F50DAA9}" sibTransId="{21C4BC5E-DD09-4990-8857-1FECEA30BB0B}"/>
    <dgm:cxn modelId="{473EF1A2-FE1F-4F84-88C0-6BFB37C7DA5D}" type="presOf" srcId="{8F945CE7-6D81-4BE8-B382-34338FD93CB2}" destId="{127E070A-BAEA-48F5-89B5-D04BB06F59B7}" srcOrd="0" destOrd="1" presId="urn:microsoft.com/office/officeart/2005/8/layout/cycle3"/>
    <dgm:cxn modelId="{55A5F600-3CBA-460A-B9EF-BAF12EFA6006}" type="presOf" srcId="{F08A28CA-5DAB-49A8-8D7D-686306A72EF1}" destId="{AC9C8F09-5D67-402A-B55B-E502FEF5E196}" srcOrd="0" destOrd="0" presId="urn:microsoft.com/office/officeart/2005/8/layout/cycle3"/>
    <dgm:cxn modelId="{C234E02C-9064-44E3-8BA3-F4E4BAF9FB22}" srcId="{F08A28CA-5DAB-49A8-8D7D-686306A72EF1}" destId="{AB1D2D53-DB7F-4E1A-9DF5-B068807722CB}" srcOrd="1" destOrd="0" parTransId="{B6FE2F64-8AC2-47CC-9C6A-51F52E34E0BB}" sibTransId="{4130A668-18C2-4374-9A39-9EC42FA50BF5}"/>
    <dgm:cxn modelId="{F1578D89-8620-492B-A732-EB0B72557DC3}" srcId="{F08A28CA-5DAB-49A8-8D7D-686306A72EF1}" destId="{FD2DB365-87F0-45E2-BD1E-A4471549C5C2}" srcOrd="2" destOrd="0" parTransId="{96C1DC12-9581-49D6-8866-32CFF5F1AE87}" sibTransId="{890E3E4E-601E-4EA6-A46C-79352CC0E9F3}"/>
    <dgm:cxn modelId="{9BEDA724-7A68-46A2-BD59-06802EF3267B}" srcId="{AB1D2D53-DB7F-4E1A-9DF5-B068807722CB}" destId="{8F945CE7-6D81-4BE8-B382-34338FD93CB2}" srcOrd="0" destOrd="0" parTransId="{BDBB6E55-9009-4F80-8B5F-5A97B8437CCA}" sibTransId="{B1685245-617C-41D2-826D-B0690B0EB837}"/>
    <dgm:cxn modelId="{2A582E53-CE80-4184-8260-9DE2DA1E2116}" type="presOf" srcId="{FD2DB365-87F0-45E2-BD1E-A4471549C5C2}" destId="{8116DF7D-0B8C-479A-AFB7-1CBE89F27C13}" srcOrd="0" destOrd="0" presId="urn:microsoft.com/office/officeart/2005/8/layout/cycle3"/>
    <dgm:cxn modelId="{41DAE50F-7D78-4198-94A0-BD8C455D20EC}" type="presOf" srcId="{AB1D2D53-DB7F-4E1A-9DF5-B068807722CB}" destId="{127E070A-BAEA-48F5-89B5-D04BB06F59B7}" srcOrd="0" destOrd="0" presId="urn:microsoft.com/office/officeart/2005/8/layout/cycle3"/>
    <dgm:cxn modelId="{B8694393-57E3-4CAF-A581-198DC3A39D0E}" type="presOf" srcId="{8020B83E-4F18-495A-AE51-99D5A1815C25}" destId="{C5B90587-F7DF-4041-937A-1D290489C58F}" srcOrd="0" destOrd="0" presId="urn:microsoft.com/office/officeart/2005/8/layout/cycle3"/>
    <dgm:cxn modelId="{DCD474D9-6EBF-41BB-8453-4D86F0428AB2}" type="presOf" srcId="{21C4BC5E-DD09-4990-8857-1FECEA30BB0B}" destId="{8A43941B-61C9-4524-AF84-ABF7E15C35AF}" srcOrd="0" destOrd="0" presId="urn:microsoft.com/office/officeart/2005/8/layout/cycle3"/>
    <dgm:cxn modelId="{A7708988-E5E7-4F4E-AFDC-D4236F086926}" type="presParOf" srcId="{AC9C8F09-5D67-402A-B55B-E502FEF5E196}" destId="{D820B907-3A0F-439A-9930-E25AD841F012}" srcOrd="0" destOrd="0" presId="urn:microsoft.com/office/officeart/2005/8/layout/cycle3"/>
    <dgm:cxn modelId="{04420816-E367-49B9-834C-19054407774E}" type="presParOf" srcId="{D820B907-3A0F-439A-9930-E25AD841F012}" destId="{5F5460B2-08E4-43D8-A0E1-D07779FE52EA}" srcOrd="0" destOrd="0" presId="urn:microsoft.com/office/officeart/2005/8/layout/cycle3"/>
    <dgm:cxn modelId="{A71A07B3-819E-4487-B098-AD0B5EED290F}" type="presParOf" srcId="{D820B907-3A0F-439A-9930-E25AD841F012}" destId="{8A43941B-61C9-4524-AF84-ABF7E15C35AF}" srcOrd="1" destOrd="0" presId="urn:microsoft.com/office/officeart/2005/8/layout/cycle3"/>
    <dgm:cxn modelId="{62FDD9E9-36CA-46DC-8B67-0FFC64593210}" type="presParOf" srcId="{D820B907-3A0F-439A-9930-E25AD841F012}" destId="{127E070A-BAEA-48F5-89B5-D04BB06F59B7}" srcOrd="2" destOrd="0" presId="urn:microsoft.com/office/officeart/2005/8/layout/cycle3"/>
    <dgm:cxn modelId="{6A0D0A57-F669-46A0-A2FB-78AAC63FF83D}" type="presParOf" srcId="{D820B907-3A0F-439A-9930-E25AD841F012}" destId="{8116DF7D-0B8C-479A-AFB7-1CBE89F27C13}" srcOrd="3" destOrd="0" presId="urn:microsoft.com/office/officeart/2005/8/layout/cycle3"/>
    <dgm:cxn modelId="{99C33907-A7E4-449B-9A19-A2B801E55D59}" type="presParOf" srcId="{D820B907-3A0F-439A-9930-E25AD841F012}" destId="{C5B90587-F7DF-4041-937A-1D290489C58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3941B-61C9-4524-AF84-ABF7E15C35AF}">
      <dsp:nvSpPr>
        <dsp:cNvPr id="0" name=""/>
        <dsp:cNvSpPr/>
      </dsp:nvSpPr>
      <dsp:spPr>
        <a:xfrm>
          <a:off x="891726" y="385544"/>
          <a:ext cx="4878721" cy="4878721"/>
        </a:xfrm>
        <a:prstGeom prst="circularArrow">
          <a:avLst>
            <a:gd name="adj1" fmla="val 4668"/>
            <a:gd name="adj2" fmla="val 272909"/>
            <a:gd name="adj3" fmla="val 14045694"/>
            <a:gd name="adj4" fmla="val 17258250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460B2-08E4-43D8-A0E1-D07779FE52EA}">
      <dsp:nvSpPr>
        <dsp:cNvPr id="0" name=""/>
        <dsp:cNvSpPr/>
      </dsp:nvSpPr>
      <dsp:spPr>
        <a:xfrm>
          <a:off x="2274062" y="315293"/>
          <a:ext cx="2114050" cy="1143841"/>
        </a:xfrm>
        <a:prstGeom prst="round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/>
            <a:t>Green Manure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b="1" kern="1200" dirty="0" smtClean="0"/>
            <a:t>Sweet clover, vetch, annual clover, alfalfa, </a:t>
          </a:r>
          <a:r>
            <a:rPr lang="en-CA" sz="1200" b="1" kern="1200" dirty="0" err="1" smtClean="0"/>
            <a:t>fababeans</a:t>
          </a:r>
          <a:r>
            <a:rPr lang="en-CA" sz="1200" b="1" kern="1200" dirty="0" smtClean="0"/>
            <a:t>, soybeans</a:t>
          </a:r>
          <a:endParaRPr lang="en-CA" sz="1200" b="1" kern="1200" dirty="0"/>
        </a:p>
      </dsp:txBody>
      <dsp:txXfrm>
        <a:off x="2329900" y="371131"/>
        <a:ext cx="2002374" cy="1032165"/>
      </dsp:txXfrm>
    </dsp:sp>
    <dsp:sp modelId="{127E070A-BAEA-48F5-89B5-D04BB06F59B7}">
      <dsp:nvSpPr>
        <dsp:cNvPr id="0" name=""/>
        <dsp:cNvSpPr/>
      </dsp:nvSpPr>
      <dsp:spPr>
        <a:xfrm>
          <a:off x="4562546" y="2574870"/>
          <a:ext cx="1960269" cy="972486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/>
            <a:t>Wheat -Hemp - Flax</a:t>
          </a:r>
          <a:endParaRPr lang="en-CA" sz="15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900" kern="1200" dirty="0" smtClean="0"/>
            <a:t>Under seeded to subterranean clover, etc.</a:t>
          </a:r>
          <a:endParaRPr lang="en-CA" sz="900" kern="1200" dirty="0"/>
        </a:p>
      </dsp:txBody>
      <dsp:txXfrm>
        <a:off x="4610019" y="2622343"/>
        <a:ext cx="1865323" cy="877540"/>
      </dsp:txXfrm>
    </dsp:sp>
    <dsp:sp modelId="{8116DF7D-0B8C-479A-AFB7-1CBE89F27C13}">
      <dsp:nvSpPr>
        <dsp:cNvPr id="0" name=""/>
        <dsp:cNvSpPr/>
      </dsp:nvSpPr>
      <dsp:spPr>
        <a:xfrm>
          <a:off x="2317421" y="3889073"/>
          <a:ext cx="2095644" cy="1379664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Pea/Oat/Mustard or   Soybean/Flax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Chickpeas/Flax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Dry Beans</a:t>
          </a:r>
          <a:endParaRPr lang="en-CA" sz="1600" b="1" kern="1200" dirty="0"/>
        </a:p>
      </dsp:txBody>
      <dsp:txXfrm>
        <a:off x="2384771" y="3956423"/>
        <a:ext cx="1960944" cy="1244964"/>
      </dsp:txXfrm>
    </dsp:sp>
    <dsp:sp modelId="{C5B90587-F7DF-4041-937A-1D290489C58F}">
      <dsp:nvSpPr>
        <dsp:cNvPr id="0" name=""/>
        <dsp:cNvSpPr/>
      </dsp:nvSpPr>
      <dsp:spPr>
        <a:xfrm>
          <a:off x="299525" y="1884807"/>
          <a:ext cx="1993971" cy="877409"/>
        </a:xfrm>
        <a:prstGeom prst="round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Oats with clover &amp; vetch</a:t>
          </a:r>
        </a:p>
      </dsp:txBody>
      <dsp:txXfrm>
        <a:off x="342357" y="1927639"/>
        <a:ext cx="1908307" cy="791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01D2-281E-4F33-9D0B-3811E99AA121}" type="datetimeFigureOut">
              <a:rPr lang="en-CA" smtClean="0"/>
              <a:t>20-09-28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C164F-5D83-4FAC-B556-2A0D3F89BBD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486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6273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559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316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228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5853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030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04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680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7038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4934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361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4972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607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5095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04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748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096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9308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7905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522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0677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200 years ago my Great,</a:t>
            </a:r>
            <a:r>
              <a:rPr lang="en-CA" baseline="0" dirty="0" smtClean="0"/>
              <a:t> great, great, grandfather, James Thomas Rourke and Margaret Abrams made a decision to leave Ireland and homestead at </a:t>
            </a:r>
            <a:r>
              <a:rPr lang="en-CA" baseline="0" dirty="0" err="1" smtClean="0"/>
              <a:t>Valcartier</a:t>
            </a:r>
            <a:r>
              <a:rPr lang="en-CA" baseline="0" dirty="0" smtClean="0"/>
              <a:t>, Quebec. That decision has had a positive effect on my life every day. </a:t>
            </a:r>
          </a:p>
          <a:p>
            <a:r>
              <a:rPr lang="en-CA" baseline="0" dirty="0" smtClean="0"/>
              <a:t>With global warming having dramatic impacts on us already @1</a:t>
            </a:r>
            <a:r>
              <a:rPr lang="en-CA" baseline="30000" dirty="0" smtClean="0"/>
              <a:t>o</a:t>
            </a:r>
            <a:r>
              <a:rPr lang="en-CA" baseline="0" dirty="0" smtClean="0"/>
              <a:t>C and forecast to get much worse, what decisions are we going to make today for which our descendants will be thankful.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298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7481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301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25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058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3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450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48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C164F-5D83-4FAC-B556-2A0D3F89BBD4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711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E80666-FB37-4B36-9149-507F3B0178E3}" type="datetimeFigureOut">
              <a:rPr lang="en-US" smtClean="0"/>
              <a:pPr/>
              <a:t>20-09-28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1528987"/>
            <a:ext cx="8280919" cy="1944216"/>
          </a:xfrm>
        </p:spPr>
        <p:txBody>
          <a:bodyPr anchor="t"/>
          <a:lstStyle/>
          <a:p>
            <a:pPr marL="182880" indent="0">
              <a:lnSpc>
                <a:spcPts val="5800"/>
              </a:lnSpc>
            </a:pPr>
            <a:r>
              <a:rPr lang="en-CA" sz="5400" dirty="0"/>
              <a:t>Regenerative Agriculture</a:t>
            </a:r>
            <a:br>
              <a:rPr lang="en-CA" sz="5400" dirty="0"/>
            </a:br>
            <a:r>
              <a:rPr lang="en-CA" sz="5400" dirty="0"/>
              <a:t>Gotta Do It Now!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219200"/>
          </a:xfrm>
        </p:spPr>
        <p:txBody>
          <a:bodyPr/>
          <a:lstStyle/>
          <a:p>
            <a:r>
              <a:rPr lang="en-CA" dirty="0" smtClean="0"/>
              <a:t>David Rourke, Minto, Manitoba</a:t>
            </a:r>
          </a:p>
          <a:p>
            <a:r>
              <a:rPr lang="en-CA" dirty="0" smtClean="0"/>
              <a:t>drsrourke@gmail.com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210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en-CA" dirty="0" smtClean="0"/>
              <a:t>Rourke Farms Ltd.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Made the decision in 2016 to go to Regenerative Organic. </a:t>
            </a:r>
          </a:p>
          <a:p>
            <a:r>
              <a:rPr lang="en-CA" dirty="0" smtClean="0"/>
              <a:t>Organic production, harvest 2019</a:t>
            </a:r>
          </a:p>
          <a:p>
            <a:r>
              <a:rPr lang="en-CA" dirty="0" smtClean="0"/>
              <a:t>Regenerative – a little longer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941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CA" sz="4000" dirty="0" smtClean="0"/>
              <a:t>Goals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dirty="0" smtClean="0"/>
              <a:t>The objectives for my farm include:</a:t>
            </a:r>
          </a:p>
          <a:p>
            <a:pPr marL="0" lvl="0" indent="0">
              <a:buNone/>
            </a:pPr>
            <a:endParaRPr lang="en-CA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CA" dirty="0" smtClean="0"/>
              <a:t>Generate 4 </a:t>
            </a:r>
            <a:r>
              <a:rPr lang="en-CA" dirty="0"/>
              <a:t>times more profit than my past </a:t>
            </a:r>
            <a:r>
              <a:rPr lang="en-CA" dirty="0" smtClean="0"/>
              <a:t>zero till practices</a:t>
            </a:r>
            <a:endParaRPr lang="en-CA" dirty="0"/>
          </a:p>
          <a:p>
            <a:pPr marL="457200" lvl="0" indent="-457200">
              <a:buFont typeface="+mj-lt"/>
              <a:buAutoNum type="arabicPeriod"/>
            </a:pPr>
            <a:r>
              <a:rPr lang="en-CA" dirty="0"/>
              <a:t>Sequester carbon </a:t>
            </a:r>
            <a:r>
              <a:rPr lang="en-CA" dirty="0" smtClean="0"/>
              <a:t>2-3 times </a:t>
            </a:r>
            <a:r>
              <a:rPr lang="en-CA" dirty="0"/>
              <a:t>faster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dirty="0"/>
              <a:t>Produce as much food/acre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dirty="0" smtClean="0"/>
              <a:t>Reduce fossil fuels by UN IPCC targets or at least 95% in 20 years.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dirty="0" smtClean="0"/>
              <a:t>Produce higher nutrient dense food as soil health increases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571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CA" sz="4000" dirty="0" smtClean="0"/>
              <a:t>Changes on the Farm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Change thinking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5556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CHECKERS          CHESS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59143" y="2738575"/>
            <a:ext cx="396044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268760"/>
            <a:ext cx="3842159" cy="5122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559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CA" sz="4000" dirty="0" smtClean="0"/>
              <a:t>Staffing and Advisors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12776"/>
            <a:ext cx="8075241" cy="504056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My wife Diane, CFO</a:t>
            </a:r>
          </a:p>
          <a:p>
            <a:r>
              <a:rPr lang="en-CA" dirty="0" smtClean="0"/>
              <a:t>2 full time Farm Employees</a:t>
            </a:r>
          </a:p>
          <a:p>
            <a:r>
              <a:rPr lang="en-CA" dirty="0" smtClean="0"/>
              <a:t>2 seasonal Employees</a:t>
            </a:r>
          </a:p>
          <a:p>
            <a:r>
              <a:rPr lang="en-CA" dirty="0" smtClean="0"/>
              <a:t>Dorian, John &amp; Stella &amp; other                                       family members</a:t>
            </a:r>
          </a:p>
          <a:p>
            <a:r>
              <a:rPr lang="en-CA" dirty="0" smtClean="0"/>
              <a:t>Haylee – traffic coordinator</a:t>
            </a:r>
          </a:p>
          <a:p>
            <a:r>
              <a:rPr lang="en-CA" dirty="0" smtClean="0"/>
              <a:t>Often we are one less than we need</a:t>
            </a:r>
          </a:p>
          <a:p>
            <a:r>
              <a:rPr lang="en-CA" dirty="0" smtClean="0"/>
              <a:t>Stuart McMillan – Organic Certification Specialist</a:t>
            </a:r>
          </a:p>
          <a:p>
            <a:r>
              <a:rPr lang="en-CA" dirty="0" smtClean="0"/>
              <a:t>Organic certification body - OPAM</a:t>
            </a:r>
          </a:p>
          <a:p>
            <a:r>
              <a:rPr lang="en-CA" dirty="0" smtClean="0"/>
              <a:t>Organic Farm Club/Katherine Stanley and the U of M Natural Farming Systems</a:t>
            </a:r>
          </a:p>
          <a:p>
            <a:r>
              <a:rPr lang="en-CA" dirty="0" smtClean="0"/>
              <a:t>Lots of networking</a:t>
            </a:r>
          </a:p>
          <a:p>
            <a:r>
              <a:rPr lang="en-CA" dirty="0" smtClean="0"/>
              <a:t>Tours and seminars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88157" y="1584652"/>
            <a:ext cx="249627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61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Labour and Equipment</a:t>
            </a:r>
            <a:endParaRPr lang="en-CA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584" y="1763976"/>
            <a:ext cx="586883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877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96144"/>
          </a:xfrm>
        </p:spPr>
        <p:txBody>
          <a:bodyPr/>
          <a:lstStyle/>
          <a:p>
            <a:r>
              <a:rPr lang="en-CA" sz="4000" dirty="0" smtClean="0"/>
              <a:t>Changing Equipment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39" y="1700808"/>
            <a:ext cx="6288699" cy="4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6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01014"/>
            <a:ext cx="7401862" cy="55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1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ylee\Desktop\David regeneration presentation November 2018\David's pictures\20181119_092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32586" y="854292"/>
            <a:ext cx="6861382" cy="51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Need for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en-CA" dirty="0" smtClean="0"/>
              <a:t>Paris Accord</a:t>
            </a:r>
          </a:p>
          <a:p>
            <a:r>
              <a:rPr lang="en-CA" dirty="0" smtClean="0"/>
              <a:t>Pope Francis</a:t>
            </a:r>
          </a:p>
          <a:p>
            <a:r>
              <a:rPr lang="en-CA" dirty="0" smtClean="0"/>
              <a:t>UN IPCC SR15</a:t>
            </a:r>
          </a:p>
          <a:p>
            <a:r>
              <a:rPr lang="en-CA" dirty="0" smtClean="0"/>
              <a:t>Increase in extreme events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97246" y="3951546"/>
            <a:ext cx="2775531" cy="194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6164" y="4072506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Haylee\AppData\Local\Microsoft\Windows\INetCache\Content.Outlook\E006DI3V\IMG_299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3650047"/>
            <a:ext cx="1944216" cy="254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4784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2755"/>
            <a:ext cx="5112568" cy="6816757"/>
          </a:xfrm>
        </p:spPr>
      </p:pic>
    </p:spTree>
    <p:extLst>
      <p:ext uri="{BB962C8B-B14F-4D97-AF65-F5344CB8AC3E}">
        <p14:creationId xmlns:p14="http://schemas.microsoft.com/office/powerpoint/2010/main" val="315024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CA" sz="4000" dirty="0" smtClean="0"/>
              <a:t>More Changes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458"/>
            <a:ext cx="8229600" cy="4795706"/>
          </a:xfrm>
        </p:spPr>
        <p:txBody>
          <a:bodyPr/>
          <a:lstStyle/>
          <a:p>
            <a:r>
              <a:rPr lang="en-CA" dirty="0" smtClean="0"/>
              <a:t>Farming practices</a:t>
            </a:r>
          </a:p>
          <a:p>
            <a:r>
              <a:rPr lang="en-CA" dirty="0" smtClean="0"/>
              <a:t>Rotations</a:t>
            </a:r>
          </a:p>
          <a:p>
            <a:r>
              <a:rPr lang="en-CA" dirty="0" smtClean="0"/>
              <a:t>More species</a:t>
            </a:r>
          </a:p>
          <a:p>
            <a:r>
              <a:rPr lang="en-CA" dirty="0" smtClean="0"/>
              <a:t>Crop varieties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573016"/>
            <a:ext cx="2067694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30457"/>
            <a:ext cx="2067694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85231" y="2470945"/>
            <a:ext cx="2805320" cy="2103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16288" y="5089748"/>
            <a:ext cx="2038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Armour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Living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Diverse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Reduce tillage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Integrate cattle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379725" y="4415536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Intercrop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Green manure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Relay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Companion crops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486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9225"/>
            <a:ext cx="8229600" cy="907504"/>
          </a:xfrm>
        </p:spPr>
        <p:txBody>
          <a:bodyPr/>
          <a:lstStyle/>
          <a:p>
            <a:r>
              <a:rPr lang="en-CA" sz="4500" dirty="0" smtClean="0"/>
              <a:t>Crop Rotation</a:t>
            </a:r>
            <a:endParaRPr lang="en-CA" sz="4500" dirty="0"/>
          </a:p>
        </p:txBody>
      </p:sp>
      <p:sp>
        <p:nvSpPr>
          <p:cNvPr id="6" name="TextBox 5"/>
          <p:cNvSpPr txBox="1"/>
          <p:nvPr/>
        </p:nvSpPr>
        <p:spPr>
          <a:xfrm rot="2739245">
            <a:off x="6072708" y="1857414"/>
            <a:ext cx="165032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300" dirty="0" smtClean="0"/>
              <a:t>No Till Organic</a:t>
            </a:r>
          </a:p>
          <a:p>
            <a:endParaRPr lang="en-CA" sz="1300" dirty="0" smtClean="0"/>
          </a:p>
          <a:p>
            <a:pPr algn="ctr"/>
            <a:r>
              <a:rPr lang="en-CA" sz="1300" dirty="0" smtClean="0"/>
              <a:t>With Roller Blade</a:t>
            </a:r>
            <a:endParaRPr lang="en-CA" sz="13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259288" y="3120181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24077" y="1152128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00141" y="1152128"/>
            <a:ext cx="1944216" cy="1968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67412176"/>
              </p:ext>
            </p:extLst>
          </p:nvPr>
        </p:nvGraphicFramePr>
        <p:xfrm>
          <a:off x="1199033" y="1273450"/>
          <a:ext cx="6645324" cy="539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612109" y="2757474"/>
            <a:ext cx="1463726" cy="7254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/>
              <a:t>Cattle Grazing </a:t>
            </a:r>
          </a:p>
          <a:p>
            <a:pPr algn="ctr"/>
            <a:r>
              <a:rPr lang="en-CA" sz="1100" dirty="0" smtClean="0"/>
              <a:t>(early, mid, late)</a:t>
            </a:r>
          </a:p>
          <a:p>
            <a:pPr algn="ctr"/>
            <a:r>
              <a:rPr lang="en-CA" sz="1100" dirty="0" smtClean="0"/>
              <a:t>Phosphorus Source</a:t>
            </a:r>
          </a:p>
          <a:p>
            <a:pPr algn="ctr"/>
            <a:r>
              <a:rPr lang="en-CA" sz="1100" dirty="0" smtClean="0"/>
              <a:t>Plow &amp; Seed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12467" y="4437112"/>
            <a:ext cx="1814947" cy="8640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/>
              <a:t>Fall rye or </a:t>
            </a:r>
            <a:r>
              <a:rPr lang="en-CA" sz="1400" dirty="0" smtClean="0"/>
              <a:t>triticale, </a:t>
            </a:r>
            <a:r>
              <a:rPr lang="en-CA" sz="1300" dirty="0" smtClean="0"/>
              <a:t>hairy </a:t>
            </a:r>
            <a:r>
              <a:rPr lang="en-CA" sz="1300" dirty="0"/>
              <a:t>vetch </a:t>
            </a:r>
            <a:r>
              <a:rPr lang="en-CA" sz="1300" dirty="0" smtClean="0"/>
              <a:t>and red </a:t>
            </a:r>
            <a:r>
              <a:rPr lang="en-CA" sz="1300" dirty="0"/>
              <a:t>clover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19872" y="4437113"/>
            <a:ext cx="2192237" cy="362706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15990" y="2852936"/>
            <a:ext cx="8223" cy="2160240"/>
          </a:xfrm>
          <a:prstGeom prst="straightConnector1">
            <a:avLst/>
          </a:prstGeom>
          <a:ln w="889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79387" y="12194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799417" y="410843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</a:t>
            </a:r>
            <a:r>
              <a:rPr lang="en-CA" baseline="30000" dirty="0" smtClean="0"/>
              <a:t>nd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313115" y="652719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</a:t>
            </a:r>
            <a:r>
              <a:rPr lang="en-CA" baseline="30000" dirty="0" smtClean="0"/>
              <a:t>rd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915215" y="4115177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</a:t>
            </a:r>
            <a:r>
              <a:rPr lang="en-CA" baseline="30000" dirty="0" smtClean="0"/>
              <a:t>th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 rot="21028455">
            <a:off x="3405633" y="4441228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Next crop</a:t>
            </a:r>
            <a:endParaRPr lang="en-CA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590507" y="3269713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Next crop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11437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Progress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en-CA" sz="2200" dirty="0" smtClean="0"/>
              <a:t>One step back – hopefully two forward</a:t>
            </a:r>
          </a:p>
          <a:p>
            <a:endParaRPr lang="en-CA" sz="2200" dirty="0"/>
          </a:p>
          <a:p>
            <a:endParaRPr lang="en-CA" sz="2200" dirty="0" smtClean="0"/>
          </a:p>
          <a:p>
            <a:endParaRPr lang="en-CA" sz="2200" dirty="0"/>
          </a:p>
          <a:p>
            <a:endParaRPr lang="en-CA" sz="2200" dirty="0" smtClean="0"/>
          </a:p>
          <a:p>
            <a:endParaRPr lang="en-CA" sz="2200" dirty="0"/>
          </a:p>
          <a:p>
            <a:endParaRPr lang="en-CA" sz="2200" dirty="0" smtClean="0"/>
          </a:p>
          <a:p>
            <a:endParaRPr lang="en-CA" sz="2200" dirty="0"/>
          </a:p>
          <a:p>
            <a:endParaRPr lang="en-CA" sz="2200" dirty="0" smtClean="0"/>
          </a:p>
          <a:p>
            <a:pPr marL="0" indent="0">
              <a:buNone/>
            </a:pPr>
            <a:endParaRPr lang="en-CA" sz="2200" dirty="0" smtClean="0"/>
          </a:p>
          <a:p>
            <a:r>
              <a:rPr lang="en-CA" sz="2200" dirty="0" smtClean="0"/>
              <a:t>The secret is having enough seeding capacity</a:t>
            </a:r>
          </a:p>
          <a:p>
            <a:r>
              <a:rPr lang="en-CA" sz="2200" dirty="0" smtClean="0"/>
              <a:t>Eventually replace tillage with plants and biology</a:t>
            </a:r>
            <a:endParaRPr lang="en-CA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420888"/>
            <a:ext cx="21937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412638"/>
            <a:ext cx="219370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705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2018 Yields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2094"/>
            <a:ext cx="8229600" cy="4525963"/>
          </a:xfrm>
        </p:spPr>
        <p:txBody>
          <a:bodyPr/>
          <a:lstStyle/>
          <a:p>
            <a:r>
              <a:rPr lang="en-CA" dirty="0" smtClean="0"/>
              <a:t>Barley yields 60-140 bushels/ac. commercial production</a:t>
            </a:r>
          </a:p>
          <a:p>
            <a:r>
              <a:rPr lang="en-CA" dirty="0" smtClean="0"/>
              <a:t>Variety trials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909011"/>
              </p:ext>
            </p:extLst>
          </p:nvPr>
        </p:nvGraphicFramePr>
        <p:xfrm>
          <a:off x="1835696" y="2924944"/>
          <a:ext cx="5390728" cy="361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96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2018 </a:t>
            </a:r>
            <a:r>
              <a:rPr lang="en-CA" dirty="0" smtClean="0"/>
              <a:t>Yields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4796"/>
            <a:ext cx="8229600" cy="4525963"/>
          </a:xfrm>
        </p:spPr>
        <p:txBody>
          <a:bodyPr/>
          <a:lstStyle/>
          <a:p>
            <a:r>
              <a:rPr lang="en-CA" dirty="0" smtClean="0"/>
              <a:t>Wheat yields 40-50 </a:t>
            </a:r>
            <a:r>
              <a:rPr lang="en-CA" dirty="0" err="1" smtClean="0"/>
              <a:t>bu</a:t>
            </a:r>
            <a:r>
              <a:rPr lang="en-CA" dirty="0" smtClean="0"/>
              <a:t>/ac commercial production</a:t>
            </a:r>
          </a:p>
          <a:p>
            <a:r>
              <a:rPr lang="en-CA" dirty="0" smtClean="0"/>
              <a:t>Wheat variety trials</a:t>
            </a:r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290424"/>
              </p:ext>
            </p:extLst>
          </p:nvPr>
        </p:nvGraphicFramePr>
        <p:xfrm>
          <a:off x="1403648" y="2564904"/>
          <a:ext cx="59766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96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2018 </a:t>
            </a:r>
            <a:r>
              <a:rPr lang="en-CA" dirty="0" smtClean="0"/>
              <a:t>Yields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Intercrop trial yields</a:t>
            </a:r>
          </a:p>
          <a:p>
            <a:endParaRPr lang="en-CA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064185"/>
              </p:ext>
            </p:extLst>
          </p:nvPr>
        </p:nvGraphicFramePr>
        <p:xfrm>
          <a:off x="1331640" y="2276872"/>
          <a:ext cx="65527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96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2018 Yields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37549"/>
              </p:ext>
            </p:extLst>
          </p:nvPr>
        </p:nvGraphicFramePr>
        <p:xfrm>
          <a:off x="611561" y="1772816"/>
          <a:ext cx="46805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76209"/>
              </p:ext>
            </p:extLst>
          </p:nvPr>
        </p:nvGraphicFramePr>
        <p:xfrm>
          <a:off x="4067944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199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826768" cy="4281339"/>
          </a:xfrm>
        </p:spPr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We need leadership and innovation to move us forward to ensure a good future for descendants.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err="1" smtClean="0"/>
              <a:t>Gotta</a:t>
            </a:r>
            <a:r>
              <a:rPr lang="en-CA" dirty="0" smtClean="0"/>
              <a:t> Do It Now!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844824"/>
            <a:ext cx="3704524" cy="4218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093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00200"/>
          </a:xfrm>
        </p:spPr>
        <p:txBody>
          <a:bodyPr/>
          <a:lstStyle/>
          <a:p>
            <a:r>
              <a:rPr lang="en-CA" sz="4000" dirty="0" smtClean="0"/>
              <a:t>The Temperature is Rising!</a:t>
            </a:r>
            <a:endParaRPr lang="en-CA" sz="4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2348880"/>
            <a:ext cx="5616623" cy="3785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181722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/>
              <a:t>NOAA temperature change; Prairie Climate Centre </a:t>
            </a:r>
          </a:p>
        </p:txBody>
      </p:sp>
    </p:spTree>
    <p:extLst>
      <p:ext uri="{BB962C8B-B14F-4D97-AF65-F5344CB8AC3E}">
        <p14:creationId xmlns:p14="http://schemas.microsoft.com/office/powerpoint/2010/main" val="33902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76230" y="1159242"/>
            <a:ext cx="6108171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470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600200"/>
          </a:xfrm>
        </p:spPr>
        <p:txBody>
          <a:bodyPr/>
          <a:lstStyle/>
          <a:p>
            <a:r>
              <a:rPr lang="en-CA" sz="4000" dirty="0" smtClean="0"/>
              <a:t>Temperature and CO</a:t>
            </a:r>
            <a:r>
              <a:rPr lang="en-CA" sz="4000" baseline="-25000" dirty="0" smtClean="0"/>
              <a:t>2</a:t>
            </a:r>
            <a:r>
              <a:rPr lang="en-CA" sz="4000" dirty="0" smtClean="0"/>
              <a:t> over </a:t>
            </a:r>
            <a:br>
              <a:rPr lang="en-CA" sz="4000" dirty="0" smtClean="0"/>
            </a:br>
            <a:r>
              <a:rPr lang="en-CA" sz="4000" dirty="0" smtClean="0"/>
              <a:t>the last 800,000 years</a:t>
            </a:r>
            <a:endParaRPr lang="en-CA" sz="4000" dirty="0"/>
          </a:p>
        </p:txBody>
      </p:sp>
      <p:pic>
        <p:nvPicPr>
          <p:cNvPr id="3" name="Picture 2" descr="1-thethreemin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32175" y="111486950"/>
            <a:ext cx="10544175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-thethreemin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59664" y="114222774"/>
            <a:ext cx="6169086" cy="36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35838"/>
            <a:ext cx="7272808" cy="42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World Weather-Related Natural Catastrophes (1981-2017)</a:t>
            </a:r>
            <a:endParaRPr lang="en-CA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18"/>
          <a:stretch/>
        </p:blipFill>
        <p:spPr bwMode="auto">
          <a:xfrm>
            <a:off x="323528" y="1988840"/>
            <a:ext cx="8510832" cy="4077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825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Recognize the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n-CA" dirty="0" smtClean="0"/>
              <a:t>Reduce fossil fuel use by 45% by 2030 and 100% by 2050</a:t>
            </a:r>
          </a:p>
          <a:p>
            <a:r>
              <a:rPr lang="en-CA" dirty="0" smtClean="0"/>
              <a:t>Put the excess CO</a:t>
            </a:r>
            <a:r>
              <a:rPr lang="en-CA" baseline="-25000" dirty="0" smtClean="0"/>
              <a:t>2</a:t>
            </a:r>
            <a:r>
              <a:rPr lang="en-CA" dirty="0" smtClean="0"/>
              <a:t> back in storage</a:t>
            </a:r>
          </a:p>
          <a:p>
            <a:pPr marL="723900" lvl="1" indent="-266700"/>
            <a:r>
              <a:rPr lang="en-CA" dirty="0" smtClean="0"/>
              <a:t>Land management </a:t>
            </a:r>
          </a:p>
          <a:p>
            <a:pPr marL="723900" lvl="1" indent="-266700"/>
            <a:r>
              <a:rPr lang="en-CA" dirty="0"/>
              <a:t>4 in 1,000 program</a:t>
            </a:r>
          </a:p>
          <a:p>
            <a:pPr marL="1123950" lvl="2" indent="-266700"/>
            <a:r>
              <a:rPr lang="en-CA" dirty="0"/>
              <a:t>Increase in soil organic matter </a:t>
            </a:r>
            <a:r>
              <a:rPr lang="en-CA" dirty="0" smtClean="0"/>
              <a:t>from </a:t>
            </a:r>
            <a:r>
              <a:rPr lang="en-CA" dirty="0"/>
              <a:t>3% to 4.8%</a:t>
            </a:r>
          </a:p>
          <a:p>
            <a:pPr marL="1123950" lvl="2" indent="-266700"/>
            <a:r>
              <a:rPr lang="en-CA" dirty="0"/>
              <a:t>Zero till farmers in Manitoba </a:t>
            </a:r>
            <a:r>
              <a:rPr lang="en-CA" dirty="0" smtClean="0">
                <a:sym typeface="Symbol"/>
              </a:rPr>
              <a:t> </a:t>
            </a:r>
            <a:r>
              <a:rPr lang="en-CA" dirty="0">
                <a:sym typeface="Symbol"/>
              </a:rPr>
              <a:t>2.5 in 1,000</a:t>
            </a:r>
          </a:p>
          <a:p>
            <a:pPr marL="1123950" lvl="2" indent="-266700"/>
            <a:r>
              <a:rPr lang="en-CA" dirty="0">
                <a:sym typeface="Symbol"/>
              </a:rPr>
              <a:t>Rodale in P.A.  2 to 4 in 1,000</a:t>
            </a:r>
          </a:p>
          <a:p>
            <a:pPr marL="723900" lvl="1" indent="-266700"/>
            <a:endParaRPr lang="en-CA" dirty="0">
              <a:sym typeface="Symbol"/>
            </a:endParaRPr>
          </a:p>
          <a:p>
            <a:pPr marL="914400" lvl="2" indent="0">
              <a:buNone/>
            </a:pPr>
            <a:endParaRPr lang="en-CA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9415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sz="4000" dirty="0"/>
              <a:t>Long Term Study – Rodale Institute</a:t>
            </a:r>
            <a:r>
              <a:rPr lang="en-CA" dirty="0"/>
              <a:t/>
            </a:r>
            <a:br>
              <a:rPr lang="en-CA" dirty="0"/>
            </a:br>
            <a:r>
              <a:rPr lang="en-CA" sz="3000" dirty="0" smtClean="0"/>
              <a:t>Pennsylvania</a:t>
            </a:r>
            <a:endParaRPr lang="en-CA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76" y="1692322"/>
            <a:ext cx="7920880" cy="499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014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en-CA" sz="4000" dirty="0" smtClean="0"/>
              <a:t>Need to Evolve Farm Practices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886"/>
            <a:ext cx="8229600" cy="5328592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CA" sz="1900" dirty="0"/>
              <a:t>Deficiencies in soil organic matter</a:t>
            </a:r>
          </a:p>
          <a:p>
            <a:pPr lvl="0">
              <a:buFont typeface="+mj-lt"/>
              <a:buAutoNum type="arabicPeriod"/>
            </a:pPr>
            <a:r>
              <a:rPr lang="en-CA" sz="1900" dirty="0"/>
              <a:t>Weak soil food web</a:t>
            </a:r>
          </a:p>
          <a:p>
            <a:pPr lvl="0">
              <a:buFont typeface="+mj-lt"/>
              <a:buAutoNum type="arabicPeriod"/>
            </a:pPr>
            <a:r>
              <a:rPr lang="en-CA" sz="1900" dirty="0"/>
              <a:t>Inability to use water or rain where it falls</a:t>
            </a:r>
          </a:p>
          <a:p>
            <a:pPr lvl="1"/>
            <a:r>
              <a:rPr lang="en-CA" sz="1900" dirty="0"/>
              <a:t>Poor infiltration and water storage</a:t>
            </a:r>
          </a:p>
          <a:p>
            <a:pPr lvl="0">
              <a:buFont typeface="+mj-lt"/>
              <a:buAutoNum type="arabicPeriod"/>
            </a:pPr>
            <a:r>
              <a:rPr lang="en-CA" sz="1900" dirty="0"/>
              <a:t>Utilizing a lot of outside energy</a:t>
            </a:r>
          </a:p>
          <a:p>
            <a:pPr lvl="1"/>
            <a:r>
              <a:rPr lang="en-CA" sz="1900" dirty="0"/>
              <a:t>Fossil fuels, including </a:t>
            </a:r>
            <a:r>
              <a:rPr lang="en-CA" sz="1900" dirty="0" smtClean="0"/>
              <a:t>natural gas used </a:t>
            </a:r>
            <a:r>
              <a:rPr lang="en-CA" sz="1900" dirty="0"/>
              <a:t>for production of anhydrous ammonia</a:t>
            </a:r>
          </a:p>
          <a:p>
            <a:pPr lvl="2"/>
            <a:r>
              <a:rPr lang="en-CA" sz="1900" dirty="0"/>
              <a:t>Approximately 0.5 ton of carbon dioxide equivalent for every acre of zero-till wheat </a:t>
            </a:r>
          </a:p>
          <a:p>
            <a:pPr lvl="2"/>
            <a:r>
              <a:rPr lang="en-CA" sz="1900" dirty="0"/>
              <a:t>0.7 tons of carbon dioxide equivalent for every acre of zero-till canola </a:t>
            </a:r>
          </a:p>
          <a:p>
            <a:pPr lvl="0">
              <a:buFont typeface="+mj-lt"/>
              <a:buAutoNum type="arabicPeriod"/>
            </a:pPr>
            <a:r>
              <a:rPr lang="en-CA" sz="1900" dirty="0"/>
              <a:t>Buildup of hard to control weeds and herbicide resistant weeds</a:t>
            </a:r>
          </a:p>
          <a:p>
            <a:pPr lvl="0">
              <a:buFont typeface="+mj-lt"/>
              <a:buAutoNum type="arabicPeriod"/>
            </a:pPr>
            <a:r>
              <a:rPr lang="en-CA" sz="1900" dirty="0"/>
              <a:t>Buildup of hard to control insects and insecticide resistant pests</a:t>
            </a:r>
          </a:p>
          <a:p>
            <a:pPr lvl="0">
              <a:buFont typeface="+mj-lt"/>
              <a:buAutoNum type="arabicPeriod"/>
            </a:pPr>
            <a:r>
              <a:rPr lang="en-CA" sz="1900" dirty="0"/>
              <a:t>Buildup of hard to control diseases and fungicide resistant </a:t>
            </a:r>
            <a:r>
              <a:rPr lang="en-CA" sz="1900" dirty="0" smtClean="0"/>
              <a:t>diseases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217793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en-CA" sz="4000" dirty="0" smtClean="0"/>
              <a:t>Need to Evolve Farm Practices </a:t>
            </a:r>
            <a:r>
              <a:rPr lang="en-CA" sz="3800" dirty="0" smtClean="0"/>
              <a:t>cont.</a:t>
            </a:r>
            <a:r>
              <a:rPr lang="en-CA" sz="4000" dirty="0" smtClean="0"/>
              <a:t> 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086"/>
            <a:ext cx="8229600" cy="507342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CA" sz="1900" dirty="0"/>
              <a:t>Decline in the nutrient density of crops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CA" sz="1900" dirty="0" smtClean="0"/>
              <a:t>Susceptible </a:t>
            </a:r>
            <a:r>
              <a:rPr lang="en-CA" sz="1900" dirty="0"/>
              <a:t>to the effects of large rains and droughts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CA" sz="1900" dirty="0" smtClean="0"/>
              <a:t> </a:t>
            </a:r>
            <a:r>
              <a:rPr lang="en-CA" sz="1900" dirty="0"/>
              <a:t>Large risk to crop insurance and taxpayers and eventually consumers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CA" sz="1900" dirty="0" smtClean="0"/>
              <a:t> </a:t>
            </a:r>
            <a:r>
              <a:rPr lang="en-CA" sz="1900" dirty="0"/>
              <a:t>Large contributor to downstream flooding and nutrient release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CA" sz="1900" dirty="0"/>
              <a:t> Large loss of biodiversity including beneficial insects and birds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CA" sz="1900" dirty="0"/>
              <a:t> Increasing destruction of some of my best soils through salinity seep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CA" sz="1900" dirty="0"/>
              <a:t> Soil erosion although it is less than it was in the first hundred years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CA" sz="1900" dirty="0"/>
              <a:t> Net loss of nutrients, especially phosphorus off the farm</a:t>
            </a:r>
          </a:p>
          <a:p>
            <a:pPr marL="457200" lvl="0" indent="-457200">
              <a:buFont typeface="+mj-lt"/>
              <a:buAutoNum type="arabicPeriod" startAt="8"/>
            </a:pPr>
            <a:r>
              <a:rPr lang="en-CA" sz="1900" dirty="0"/>
              <a:t>  Loss of trust from </a:t>
            </a:r>
            <a:r>
              <a:rPr lang="en-CA" sz="1900" dirty="0" smtClean="0"/>
              <a:t>consumers</a:t>
            </a:r>
            <a:endParaRPr lang="en-CA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999406" y="544522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MOVING </a:t>
            </a:r>
            <a:r>
              <a:rPr lang="en-CA" dirty="0"/>
              <a:t>FROM BEING </a:t>
            </a:r>
            <a:endParaRPr lang="en-CA" dirty="0" smtClean="0"/>
          </a:p>
          <a:p>
            <a:r>
              <a:rPr lang="en-CA" dirty="0" smtClean="0"/>
              <a:t>PART OF THE PROBLEM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36876" y="5721379"/>
            <a:ext cx="68407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96780" y="543631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  <a:r>
              <a:rPr lang="en-CA" dirty="0" smtClean="0"/>
              <a:t>BE PART OF THE SOLUTION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74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821</Words>
  <Application>Microsoft Macintosh PowerPoint</Application>
  <PresentationFormat>On-screen Show (4:3)</PresentationFormat>
  <Paragraphs>177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Regenerative Agriculture Gotta Do It Now!</vt:lpstr>
      <vt:lpstr>Need for Change</vt:lpstr>
      <vt:lpstr>The Temperature is Rising!</vt:lpstr>
      <vt:lpstr>Temperature and CO2 over  the last 800,000 years</vt:lpstr>
      <vt:lpstr>World Weather-Related Natural Catastrophes (1981-2017)</vt:lpstr>
      <vt:lpstr>Recognize the Solutions</vt:lpstr>
      <vt:lpstr>Long Term Study – Rodale Institute Pennsylvania</vt:lpstr>
      <vt:lpstr>Need to Evolve Farm Practices</vt:lpstr>
      <vt:lpstr>Need to Evolve Farm Practices cont. </vt:lpstr>
      <vt:lpstr>Rourke Farms Ltd. </vt:lpstr>
      <vt:lpstr>Goals</vt:lpstr>
      <vt:lpstr>Changes on the Farm</vt:lpstr>
      <vt:lpstr>Staffing and Advisors</vt:lpstr>
      <vt:lpstr>Labour and Equipment</vt:lpstr>
      <vt:lpstr>Changing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Changes</vt:lpstr>
      <vt:lpstr>Crop Rotation</vt:lpstr>
      <vt:lpstr>Progress</vt:lpstr>
      <vt:lpstr>2018 Yields</vt:lpstr>
      <vt:lpstr>2018 Yields</vt:lpstr>
      <vt:lpstr>2018 Yields</vt:lpstr>
      <vt:lpstr>2018 Yields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Background: The Role of Agriculture in Climate Mitigation</dc:title>
  <dc:creator>Haylee Hargreaves</dc:creator>
  <cp:lastModifiedBy>Denice Girdner</cp:lastModifiedBy>
  <cp:revision>42</cp:revision>
  <dcterms:created xsi:type="dcterms:W3CDTF">2018-03-16T02:10:34Z</dcterms:created>
  <dcterms:modified xsi:type="dcterms:W3CDTF">2020-09-28T22:43:39Z</dcterms:modified>
</cp:coreProperties>
</file>